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15"/>
  </p:normalViewPr>
  <p:slideViewPr>
    <p:cSldViewPr snapToGrid="0">
      <p:cViewPr varScale="1">
        <p:scale>
          <a:sx n="133" d="100"/>
          <a:sy n="133" d="100"/>
        </p:scale>
        <p:origin x="224" y="9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rcRect t="19824" b="19824"/>
          <a:stretch>
            <a:fillRect/>
          </a:stretch>
        </p:blipFill>
        <p:spPr>
          <a:xfrm>
            <a:off x="0" y="0"/>
            <a:ext cx="12192000" cy="4905375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C4F851F-24DF-41F9-B336-D07EDB50BE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047750"/>
          </a:xfrm>
          <a:prstGeom prst="rect">
            <a:avLst/>
          </a:prstGeom>
          <a:solidFill>
            <a:srgbClr val="50545B">
              <a:alpha val="78000"/>
            </a:srgbClr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637502F-C752-4849-8B33-E8DFEEB7345B}"/>
              </a:ext>
            </a:extLst>
          </p:cNvPr>
          <p:cNvSpPr>
            <a:spLocks noGrp="1"/>
          </p:cNvSpPr>
          <p:nvPr/>
        </p:nvSpPr>
        <p:spPr>
          <a:xfrm>
            <a:off x="400050" y="190500"/>
            <a:ext cx="18097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3975" b="0">
                <a:solidFill>
                  <a:srgbClr val="FFFFFF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3975" b="0">
                <a:solidFill>
                  <a:srgbClr val="FFFFFF"/>
                </a:solidFill>
                <a:latin typeface="Gotham Rounded Book"/>
                <a:ea typeface="Gotham Rounded Book"/>
                <a:cs typeface="Gotham Rounded Book"/>
              </a:rPr>
              <a:t>CLUB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1110CE9-227C-46B6-BCCD-46A29F3B07D1}"/>
              </a:ext>
            </a:extLst>
          </p:cNvPr>
          <p:cNvSpPr>
            <a:spLocks noGrp="1"/>
          </p:cNvSpPr>
          <p:nvPr/>
        </p:nvSpPr>
        <p:spPr>
          <a:xfrm>
            <a:off x="2095500" y="190500"/>
            <a:ext cx="1524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3975" b="1">
                <a:solidFill>
                  <a:srgbClr val="2C81D5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3975" b="1">
                <a:solidFill>
                  <a:srgbClr val="2C81D5"/>
                </a:solidFill>
                <a:latin typeface="Gotham Rounded Medium"/>
                <a:ea typeface="Gotham Rounded Medium"/>
                <a:cs typeface="Gotham Rounded Medium"/>
              </a:rPr>
              <a:t>CIO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4740757-0BA8-44F3-9926-72FB2397BBEE}"/>
              </a:ext>
            </a:extLst>
          </p:cNvPr>
          <p:cNvSpPr>
            <a:spLocks noGrp="1"/>
          </p:cNvSpPr>
          <p:nvPr/>
        </p:nvSpPr>
        <p:spPr>
          <a:xfrm>
            <a:off x="8143875" y="323850"/>
            <a:ext cx="3619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defRPr sz="2175" b="1">
                <a:solidFill>
                  <a:srgbClr val="FFFFFF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2175" b="1">
                <a:solidFill>
                  <a:srgbClr val="FFFFFF"/>
                </a:solidFill>
                <a:latin typeface="Gotham Rounded Medium"/>
                <a:ea typeface="Gotham Rounded Medium"/>
                <a:cs typeface="Gotham Rounded Medium"/>
              </a:rPr>
              <a:t>PREMIACIÓN 2026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AE41537-0667-40C0-8DAA-078F22E9FB5C}"/>
              </a:ext>
            </a:extLst>
          </p:cNvPr>
          <p:cNvSpPr>
            <a:spLocks noGrp="1"/>
          </p:cNvSpPr>
          <p:nvPr/>
        </p:nvSpPr>
        <p:spPr>
          <a:xfrm>
            <a:off x="0" y="4905375"/>
            <a:ext cx="12192000" cy="1952625"/>
          </a:xfrm>
          <a:prstGeom prst="rect">
            <a:avLst/>
          </a:prstGeom>
          <a:solidFill>
            <a:srgbClr val="50545B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9E1757B-AE37-4B15-A719-A62E01D897A7}"/>
              </a:ext>
            </a:extLst>
          </p:cNvPr>
          <p:cNvSpPr>
            <a:spLocks noGrp="1"/>
          </p:cNvSpPr>
          <p:nvPr/>
        </p:nvSpPr>
        <p:spPr>
          <a:xfrm>
            <a:off x="438150" y="5067300"/>
            <a:ext cx="1123950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700" b="1">
                <a:solidFill>
                  <a:srgbClr val="FFFFFF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2700" b="1">
                <a:solidFill>
                  <a:srgbClr val="FFFFFF"/>
                </a:solidFill>
                <a:latin typeface="Gotham Rounded Medium"/>
                <a:ea typeface="Gotham Rounded Medium"/>
                <a:cs typeface="Gotham Rounded Medium"/>
              </a:rPr>
              <a:t>[Nombre del proyecto]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387B75B-CD51-42B2-A175-25FA46F102DD}"/>
              </a:ext>
            </a:extLst>
          </p:cNvPr>
          <p:cNvSpPr>
            <a:spLocks noGrp="1"/>
          </p:cNvSpPr>
          <p:nvPr/>
        </p:nvSpPr>
        <p:spPr>
          <a:xfrm>
            <a:off x="457200" y="5676900"/>
            <a:ext cx="11049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650" b="0">
                <a:solidFill>
                  <a:srgbClr val="FFFFFF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650" b="0">
                <a:solidFill>
                  <a:srgbClr val="FFFFFF"/>
                </a:solidFill>
                <a:latin typeface="Gotham Rounded Book"/>
                <a:ea typeface="Gotham Rounded Book"/>
                <a:cs typeface="Gotham Rounded Book"/>
              </a:rPr>
              <a:t>[Organización]     ·     [Categoría]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02DC6BA-E0F3-4793-A91A-2CB31C3E7A22}"/>
              </a:ext>
            </a:extLst>
          </p:cNvPr>
          <p:cNvSpPr>
            <a:spLocks noGrp="1"/>
          </p:cNvSpPr>
          <p:nvPr/>
        </p:nvSpPr>
        <p:spPr>
          <a:xfrm>
            <a:off x="457200" y="6134100"/>
            <a:ext cx="11049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275" b="0">
                <a:solidFill>
                  <a:srgbClr val="FFFFFF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275" b="0">
                <a:solidFill>
                  <a:srgbClr val="FFFFFF"/>
                </a:solidFill>
                <a:latin typeface="Gotham Rounded Book"/>
                <a:ea typeface="Gotham Rounded Book"/>
                <a:cs typeface="Gotham Rounded Book"/>
              </a:rPr>
              <a:t>CIO responsable: [Nombre y cargo]     ·     Presentado por: [Nombre]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5D9911F-9AA4-49C5-A642-80AEA1B84A42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2C81D5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2679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10586" y="219075"/>
            <a:ext cx="664677" cy="70485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F8EEF95-D1C0-44E0-B645-F17B34651198}"/>
              </a:ext>
            </a:extLst>
          </p:cNvPr>
          <p:cNvSpPr>
            <a:spLocks noGrp="1"/>
          </p:cNvSpPr>
          <p:nvPr/>
        </p:nvSpPr>
        <p:spPr>
          <a:xfrm>
            <a:off x="1028700" y="276225"/>
            <a:ext cx="19050" cy="628650"/>
          </a:xfrm>
          <a:prstGeom prst="rect">
            <a:avLst/>
          </a:prstGeom>
          <a:solidFill>
            <a:srgbClr val="2C81D5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48652C8-79BA-4ACE-A46B-7B14432C8870}"/>
              </a:ext>
            </a:extLst>
          </p:cNvPr>
          <p:cNvSpPr>
            <a:spLocks noGrp="1"/>
          </p:cNvSpPr>
          <p:nvPr/>
        </p:nvSpPr>
        <p:spPr>
          <a:xfrm>
            <a:off x="1238250" y="276225"/>
            <a:ext cx="102870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400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2400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Indicaciones para completar la plantilla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9C064A9-E608-47B1-BF06-56C740693161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1165C1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894D08D-F029-418B-8E91-0931DE41AE14}"/>
              </a:ext>
            </a:extLst>
          </p:cNvPr>
          <p:cNvSpPr>
            <a:spLocks noGrp="1"/>
          </p:cNvSpPr>
          <p:nvPr/>
        </p:nvSpPr>
        <p:spPr>
          <a:xfrm>
            <a:off x="9525000" y="6381750"/>
            <a:ext cx="223837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defRPr sz="975" b="1">
                <a:solidFill>
                  <a:srgbClr val="2C81D5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975" b="1">
                <a:solidFill>
                  <a:srgbClr val="2C81D5"/>
                </a:solidFill>
                <a:latin typeface="Gotham Rounded Medium"/>
                <a:ea typeface="Gotham Rounded Medium"/>
                <a:cs typeface="Gotham Rounded Medium"/>
              </a:rPr>
              <a:t>CLUB CIO 2026  ·  2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531F547-0B90-4FBC-B0B7-373041DDE2B9}"/>
              </a:ext>
            </a:extLst>
          </p:cNvPr>
          <p:cNvSpPr>
            <a:spLocks noGrp="1"/>
          </p:cNvSpPr>
          <p:nvPr/>
        </p:nvSpPr>
        <p:spPr>
          <a:xfrm>
            <a:off x="647700" y="1066800"/>
            <a:ext cx="108585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7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7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Elimine esta diapositiva antes de enviar su postulación.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8133906-86E8-4989-A7D3-E651BDEA6B73}"/>
              </a:ext>
            </a:extLst>
          </p:cNvPr>
          <p:cNvSpPr>
            <a:spLocks noGrp="1"/>
          </p:cNvSpPr>
          <p:nvPr/>
        </p:nvSpPr>
        <p:spPr>
          <a:xfrm>
            <a:off x="647700" y="1704975"/>
            <a:ext cx="4762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Contenido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6E80D78-6D6B-466E-B8F6-749B0CC8A696}"/>
              </a:ext>
            </a:extLst>
          </p:cNvPr>
          <p:cNvSpPr>
            <a:spLocks noGrp="1"/>
          </p:cNvSpPr>
          <p:nvPr/>
        </p:nvSpPr>
        <p:spPr>
          <a:xfrm>
            <a:off x="647700" y="2028825"/>
            <a:ext cx="5095875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Describa un proyecto implementado y sus resultados. Puede duplicar diapositivas para dar el detalle necesario; las bases esperan una presentación de alrededor de 12 diapositivas.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E0DE7BE-49D5-49CA-8900-D6F7DA0261A1}"/>
              </a:ext>
            </a:extLst>
          </p:cNvPr>
          <p:cNvSpPr>
            <a:spLocks noGrp="1"/>
          </p:cNvSpPr>
          <p:nvPr/>
        </p:nvSpPr>
        <p:spPr>
          <a:xfrm>
            <a:off x="6419850" y="1704975"/>
            <a:ext cx="4762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Quién puede postular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27B509C-C866-4E16-87AA-17EB9891E386}"/>
              </a:ext>
            </a:extLst>
          </p:cNvPr>
          <p:cNvSpPr>
            <a:spLocks noGrp="1"/>
          </p:cNvSpPr>
          <p:nvPr/>
        </p:nvSpPr>
        <p:spPr>
          <a:xfrm>
            <a:off x="6419850" y="2028825"/>
            <a:ext cx="5095875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Puede hacerlo el CIO responsable, otro CIO o un proveedor. Si postula un tercero, CETIUC contactará al CIO nominado para confirmar su participación.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DAD5AA4-1561-4F1D-9891-631711CDE0F6}"/>
              </a:ext>
            </a:extLst>
          </p:cNvPr>
          <p:cNvSpPr>
            <a:spLocks noGrp="1"/>
          </p:cNvSpPr>
          <p:nvPr/>
        </p:nvSpPr>
        <p:spPr>
          <a:xfrm>
            <a:off x="647700" y="3390900"/>
            <a:ext cx="10858500" cy="19050"/>
          </a:xfrm>
          <a:prstGeom prst="rect">
            <a:avLst/>
          </a:prstGeom>
          <a:solidFill>
            <a:srgbClr val="D6E8F8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2BB347E-D99B-4DE6-BB97-C835C2563B9A}"/>
              </a:ext>
            </a:extLst>
          </p:cNvPr>
          <p:cNvSpPr>
            <a:spLocks noGrp="1"/>
          </p:cNvSpPr>
          <p:nvPr/>
        </p:nvSpPr>
        <p:spPr>
          <a:xfrm>
            <a:off x="647700" y="3667125"/>
            <a:ext cx="4762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Entrega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DCE07C9-A320-477B-968E-C06CCCA70E5E}"/>
              </a:ext>
            </a:extLst>
          </p:cNvPr>
          <p:cNvSpPr>
            <a:spLocks noGrp="1"/>
          </p:cNvSpPr>
          <p:nvPr/>
        </p:nvSpPr>
        <p:spPr>
          <a:xfrm>
            <a:off x="647700" y="3990975"/>
            <a:ext cx="5095875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 dirty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Suba el </a:t>
            </a:r>
            <a:r>
              <a:rPr sz="1425" b="0" dirty="0" err="1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archivo</a:t>
            </a:r>
            <a:r>
              <a:rPr sz="1425" b="0" dirty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 PowerPoint editable (.pptx) a </a:t>
            </a:r>
            <a:r>
              <a:rPr sz="1425" b="0" dirty="0" err="1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home.cetiuc.com</a:t>
            </a:r>
            <a:r>
              <a:rPr sz="1425" b="0" dirty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/</a:t>
            </a:r>
            <a:r>
              <a:rPr sz="1425" b="0" dirty="0" err="1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postulacion</a:t>
            </a:r>
            <a:r>
              <a:rPr sz="1425" b="0" dirty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 </a:t>
            </a:r>
            <a:r>
              <a:rPr sz="1425" b="1" dirty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hasta el 13 de </a:t>
            </a:r>
            <a:r>
              <a:rPr sz="1425" b="1" dirty="0" err="1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noviembre</a:t>
            </a:r>
            <a:r>
              <a:rPr sz="1425" b="1" dirty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 de 2026</a:t>
            </a:r>
            <a:r>
              <a:rPr sz="1425" b="0" dirty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. El </a:t>
            </a:r>
            <a:r>
              <a:rPr sz="1425" b="0" dirty="0" err="1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formulario</a:t>
            </a:r>
            <a:r>
              <a:rPr sz="1425" b="0" dirty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 </a:t>
            </a:r>
            <a:r>
              <a:rPr sz="1425" b="0" dirty="0" err="1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admite</a:t>
            </a:r>
            <a:r>
              <a:rPr sz="1425" b="0" dirty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 un </a:t>
            </a:r>
            <a:r>
              <a:rPr sz="1425" b="0" dirty="0" err="1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archivo</a:t>
            </a:r>
            <a:r>
              <a:rPr sz="1425" b="0" dirty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 de hasta 10 MB.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0CFFAC6-73DA-4AF7-9A4E-FC0437CEBFC8}"/>
              </a:ext>
            </a:extLst>
          </p:cNvPr>
          <p:cNvSpPr>
            <a:spLocks noGrp="1"/>
          </p:cNvSpPr>
          <p:nvPr/>
        </p:nvSpPr>
        <p:spPr>
          <a:xfrm>
            <a:off x="6419850" y="3667125"/>
            <a:ext cx="4953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Difusión y confidencialidad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7AEE0EE3-1C43-43E8-9729-8FD708932FB7}"/>
              </a:ext>
            </a:extLst>
          </p:cNvPr>
          <p:cNvSpPr>
            <a:spLocks noGrp="1"/>
          </p:cNvSpPr>
          <p:nvPr/>
        </p:nvSpPr>
        <p:spPr>
          <a:xfrm>
            <a:off x="6419850" y="3990975"/>
            <a:ext cx="5095875" cy="1304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Las presentaciones aceptadas estarán disponibles para CIO votantes y expertos. No incluya datos personales de terceros ni información confidencial sin las autorizaciones correspondientes.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C458298-C644-4E6C-8E4C-CFD2B59E658B}"/>
              </a:ext>
            </a:extLst>
          </p:cNvPr>
          <p:cNvSpPr>
            <a:spLocks noGrp="1"/>
          </p:cNvSpPr>
          <p:nvPr/>
        </p:nvSpPr>
        <p:spPr>
          <a:xfrm>
            <a:off x="647700" y="5829300"/>
            <a:ext cx="108585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50545B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50545B"/>
                </a:solidFill>
                <a:latin typeface="Gotham Rounded Book"/>
                <a:ea typeface="Gotham Rounded Book"/>
                <a:cs typeface="Gotham Rounded Book"/>
              </a:rPr>
              <a:t>Una organización puede presentar proyectos distintos en varias categorías, con un máximo de un proyecto por categoría.</a:t>
            </a:r>
          </a:p>
        </p:txBody>
      </p:sp>
    </p:spTree>
    <p:extLst>
      <p:ext uri="{BB962C8B-B14F-4D97-AF65-F5344CB8AC3E}">
        <p14:creationId xmlns:p14="http://schemas.microsoft.com/office/powerpoint/2010/main" val="1688116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10586" y="219075"/>
            <a:ext cx="664677" cy="70485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C97EC1F-4253-4D81-A41C-67539088E3F7}"/>
              </a:ext>
            </a:extLst>
          </p:cNvPr>
          <p:cNvSpPr>
            <a:spLocks noGrp="1"/>
          </p:cNvSpPr>
          <p:nvPr/>
        </p:nvSpPr>
        <p:spPr>
          <a:xfrm>
            <a:off x="1028700" y="276225"/>
            <a:ext cx="19050" cy="628650"/>
          </a:xfrm>
          <a:prstGeom prst="rect">
            <a:avLst/>
          </a:prstGeom>
          <a:solidFill>
            <a:srgbClr val="2C81D5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81135EE-94CC-455D-8CFD-A0B93D776F2F}"/>
              </a:ext>
            </a:extLst>
          </p:cNvPr>
          <p:cNvSpPr>
            <a:spLocks noGrp="1"/>
          </p:cNvSpPr>
          <p:nvPr/>
        </p:nvSpPr>
        <p:spPr>
          <a:xfrm>
            <a:off x="1238250" y="276225"/>
            <a:ext cx="102870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400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2400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Reseña del proyecto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A082B35-B0D1-4A7D-B646-EE4F61E7DBAF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1165C1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FDB07A6-FE72-4748-927E-1722BA48E01F}"/>
              </a:ext>
            </a:extLst>
          </p:cNvPr>
          <p:cNvSpPr>
            <a:spLocks noGrp="1"/>
          </p:cNvSpPr>
          <p:nvPr/>
        </p:nvSpPr>
        <p:spPr>
          <a:xfrm>
            <a:off x="9525000" y="6381750"/>
            <a:ext cx="223837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defRPr sz="975" b="1">
                <a:solidFill>
                  <a:srgbClr val="2C81D5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975" b="1">
                <a:solidFill>
                  <a:srgbClr val="2C81D5"/>
                </a:solidFill>
                <a:latin typeface="Gotham Rounded Medium"/>
                <a:ea typeface="Gotham Rounded Medium"/>
                <a:cs typeface="Gotham Rounded Medium"/>
              </a:rPr>
              <a:t>CLUB CIO 2026  ·  3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4350586-FF35-4ABB-B2B6-A8D4F4A15C31}"/>
              </a:ext>
            </a:extLst>
          </p:cNvPr>
          <p:cNvSpPr>
            <a:spLocks noGrp="1"/>
          </p:cNvSpPr>
          <p:nvPr/>
        </p:nvSpPr>
        <p:spPr>
          <a:xfrm>
            <a:off x="647700" y="1162050"/>
            <a:ext cx="10668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Escriba un resumen breve que pueda acompañar al proyecto en la plataforma de votación.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DFEF95A-B8CC-4B0B-B91F-44E74D987825}"/>
              </a:ext>
            </a:extLst>
          </p:cNvPr>
          <p:cNvSpPr>
            <a:spLocks noGrp="1"/>
          </p:cNvSpPr>
          <p:nvPr/>
        </p:nvSpPr>
        <p:spPr>
          <a:xfrm>
            <a:off x="647700" y="1933575"/>
            <a:ext cx="10572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Problema u oportunidad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891D100-05EA-422C-A972-DECA9AB526AC}"/>
              </a:ext>
            </a:extLst>
          </p:cNvPr>
          <p:cNvSpPr>
            <a:spLocks noGrp="1"/>
          </p:cNvSpPr>
          <p:nvPr/>
        </p:nvSpPr>
        <p:spPr>
          <a:xfrm>
            <a:off x="647700" y="2295525"/>
            <a:ext cx="105727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[Qué situación motivó el proyecto y a quién afectaba]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0CDA286-DD61-4259-91E7-D7BAF94D4544}"/>
              </a:ext>
            </a:extLst>
          </p:cNvPr>
          <p:cNvSpPr>
            <a:spLocks noGrp="1"/>
          </p:cNvSpPr>
          <p:nvPr/>
        </p:nvSpPr>
        <p:spPr>
          <a:xfrm>
            <a:off x="647700" y="2933700"/>
            <a:ext cx="10668000" cy="19050"/>
          </a:xfrm>
          <a:prstGeom prst="rect">
            <a:avLst/>
          </a:prstGeom>
          <a:solidFill>
            <a:srgbClr val="D6E8F8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73CBB42-CB69-42FB-97EF-2E1D6F583B89}"/>
              </a:ext>
            </a:extLst>
          </p:cNvPr>
          <p:cNvSpPr>
            <a:spLocks noGrp="1"/>
          </p:cNvSpPr>
          <p:nvPr/>
        </p:nvSpPr>
        <p:spPr>
          <a:xfrm>
            <a:off x="647700" y="3238500"/>
            <a:ext cx="10572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Solución implementada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F49BDCD-91F9-4C53-ABC0-6892EEE4DA87}"/>
              </a:ext>
            </a:extLst>
          </p:cNvPr>
          <p:cNvSpPr>
            <a:spLocks noGrp="1"/>
          </p:cNvSpPr>
          <p:nvPr/>
        </p:nvSpPr>
        <p:spPr>
          <a:xfrm>
            <a:off x="647700" y="3600450"/>
            <a:ext cx="105727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[Qué hizo la organización y cuál fue el alcance]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AA9BEE7-F179-4BA4-B899-24C029BB3265}"/>
              </a:ext>
            </a:extLst>
          </p:cNvPr>
          <p:cNvSpPr>
            <a:spLocks noGrp="1"/>
          </p:cNvSpPr>
          <p:nvPr/>
        </p:nvSpPr>
        <p:spPr>
          <a:xfrm>
            <a:off x="647700" y="4238625"/>
            <a:ext cx="10668000" cy="19050"/>
          </a:xfrm>
          <a:prstGeom prst="rect">
            <a:avLst/>
          </a:prstGeom>
          <a:solidFill>
            <a:srgbClr val="D6E8F8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140C7C4-B337-455E-8076-4AADF5129C4B}"/>
              </a:ext>
            </a:extLst>
          </p:cNvPr>
          <p:cNvSpPr>
            <a:spLocks noGrp="1"/>
          </p:cNvSpPr>
          <p:nvPr/>
        </p:nvSpPr>
        <p:spPr>
          <a:xfrm>
            <a:off x="647700" y="4543425"/>
            <a:ext cx="10572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Resultado principal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C5B20DB-5882-401B-B6D7-AA70391B7605}"/>
              </a:ext>
            </a:extLst>
          </p:cNvPr>
          <p:cNvSpPr>
            <a:spLocks noGrp="1"/>
          </p:cNvSpPr>
          <p:nvPr/>
        </p:nvSpPr>
        <p:spPr>
          <a:xfrm>
            <a:off x="647700" y="4905375"/>
            <a:ext cx="105727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[Cuál fue el efecto verificable en el negocio, los usuarios o la operación]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AD359DA-A65D-4FDB-BCAE-2804D5831A32}"/>
              </a:ext>
            </a:extLst>
          </p:cNvPr>
          <p:cNvSpPr>
            <a:spLocks noGrp="1"/>
          </p:cNvSpPr>
          <p:nvPr/>
        </p:nvSpPr>
        <p:spPr>
          <a:xfrm>
            <a:off x="647700" y="5772150"/>
            <a:ext cx="10668000" cy="19050"/>
          </a:xfrm>
          <a:prstGeom prst="rect">
            <a:avLst/>
          </a:prstGeom>
          <a:solidFill>
            <a:srgbClr val="D6E8F8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4672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10586" y="219075"/>
            <a:ext cx="664677" cy="70485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855968B-8442-464D-9058-5F4A1B0AF092}"/>
              </a:ext>
            </a:extLst>
          </p:cNvPr>
          <p:cNvSpPr>
            <a:spLocks noGrp="1"/>
          </p:cNvSpPr>
          <p:nvPr/>
        </p:nvSpPr>
        <p:spPr>
          <a:xfrm>
            <a:off x="1028700" y="276225"/>
            <a:ext cx="19050" cy="628650"/>
          </a:xfrm>
          <a:prstGeom prst="rect">
            <a:avLst/>
          </a:prstGeom>
          <a:solidFill>
            <a:srgbClr val="2C81D5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3707ECB-8E45-45E0-B153-E07A3536CE56}"/>
              </a:ext>
            </a:extLst>
          </p:cNvPr>
          <p:cNvSpPr>
            <a:spLocks noGrp="1"/>
          </p:cNvSpPr>
          <p:nvPr/>
        </p:nvSpPr>
        <p:spPr>
          <a:xfrm>
            <a:off x="1238250" y="276225"/>
            <a:ext cx="102870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400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2400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Contexto de la organización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F3EE8F3-377A-4476-AF14-5604AA6DA74E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1165C1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7051693-CEA7-40C1-AAB8-361C4E34C58C}"/>
              </a:ext>
            </a:extLst>
          </p:cNvPr>
          <p:cNvSpPr>
            <a:spLocks noGrp="1"/>
          </p:cNvSpPr>
          <p:nvPr/>
        </p:nvSpPr>
        <p:spPr>
          <a:xfrm>
            <a:off x="9525000" y="6381750"/>
            <a:ext cx="223837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defRPr sz="975" b="1">
                <a:solidFill>
                  <a:srgbClr val="2C81D5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975" b="1">
                <a:solidFill>
                  <a:srgbClr val="2C81D5"/>
                </a:solidFill>
                <a:latin typeface="Gotham Rounded Medium"/>
                <a:ea typeface="Gotham Rounded Medium"/>
                <a:cs typeface="Gotham Rounded Medium"/>
              </a:rPr>
              <a:t>CLUB CIO 2026  ·  4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59785D9-83FD-441E-A087-0DA82C069F97}"/>
              </a:ext>
            </a:extLst>
          </p:cNvPr>
          <p:cNvSpPr>
            <a:spLocks noGrp="1"/>
          </p:cNvSpPr>
          <p:nvPr/>
        </p:nvSpPr>
        <p:spPr>
          <a:xfrm>
            <a:off x="647700" y="1381125"/>
            <a:ext cx="10572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Organización y área involucrada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ABA6161-3BE9-4AFB-93F3-281CAFB7196A}"/>
              </a:ext>
            </a:extLst>
          </p:cNvPr>
          <p:cNvSpPr>
            <a:spLocks noGrp="1"/>
          </p:cNvSpPr>
          <p:nvPr/>
        </p:nvSpPr>
        <p:spPr>
          <a:xfrm>
            <a:off x="647700" y="1809750"/>
            <a:ext cx="10572750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[Actividad de la organización, área donde se implementó el proyecto y usuarios beneficiados]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4773C7D-43CD-4663-910C-45A1EE7C9744}"/>
              </a:ext>
            </a:extLst>
          </p:cNvPr>
          <p:cNvSpPr>
            <a:spLocks noGrp="1"/>
          </p:cNvSpPr>
          <p:nvPr/>
        </p:nvSpPr>
        <p:spPr>
          <a:xfrm>
            <a:off x="647700" y="2857500"/>
            <a:ext cx="10668000" cy="19050"/>
          </a:xfrm>
          <a:prstGeom prst="rect">
            <a:avLst/>
          </a:prstGeom>
          <a:solidFill>
            <a:srgbClr val="D6E8F8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2B55753-2B66-41BD-9B6C-0D5777D35714}"/>
              </a:ext>
            </a:extLst>
          </p:cNvPr>
          <p:cNvSpPr>
            <a:spLocks noGrp="1"/>
          </p:cNvSpPr>
          <p:nvPr/>
        </p:nvSpPr>
        <p:spPr>
          <a:xfrm>
            <a:off x="647700" y="3171825"/>
            <a:ext cx="10572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Situación inicial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4450DE8-A3B2-47ED-B531-3559099DABBD}"/>
              </a:ext>
            </a:extLst>
          </p:cNvPr>
          <p:cNvSpPr>
            <a:spLocks noGrp="1"/>
          </p:cNvSpPr>
          <p:nvPr/>
        </p:nvSpPr>
        <p:spPr>
          <a:xfrm>
            <a:off x="647700" y="3600450"/>
            <a:ext cx="105727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[Proceso, necesidad o riesgo que dio origen a la iniciativa. Incluya un indicador de referencia si existe.]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B30B184-391A-4D95-979E-3BC0BDC550BB}"/>
              </a:ext>
            </a:extLst>
          </p:cNvPr>
          <p:cNvSpPr>
            <a:spLocks noGrp="1"/>
          </p:cNvSpPr>
          <p:nvPr/>
        </p:nvSpPr>
        <p:spPr>
          <a:xfrm>
            <a:off x="647700" y="4648200"/>
            <a:ext cx="10668000" cy="19050"/>
          </a:xfrm>
          <a:prstGeom prst="rect">
            <a:avLst/>
          </a:prstGeom>
          <a:solidFill>
            <a:srgbClr val="D6E8F8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B4D4CFB-E632-43F4-A51A-6FACB76CE5CA}"/>
              </a:ext>
            </a:extLst>
          </p:cNvPr>
          <p:cNvSpPr>
            <a:spLocks noGrp="1"/>
          </p:cNvSpPr>
          <p:nvPr/>
        </p:nvSpPr>
        <p:spPr>
          <a:xfrm>
            <a:off x="647700" y="4972050"/>
            <a:ext cx="10572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Objetivo del proyecto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09D09FC-9562-4F23-AFD3-B6002083A7A4}"/>
              </a:ext>
            </a:extLst>
          </p:cNvPr>
          <p:cNvSpPr>
            <a:spLocks noGrp="1"/>
          </p:cNvSpPr>
          <p:nvPr/>
        </p:nvSpPr>
        <p:spPr>
          <a:xfrm>
            <a:off x="647700" y="5400675"/>
            <a:ext cx="10572750" cy="638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[Qué cambio concreto buscaba lograr la organización]</a:t>
            </a:r>
          </a:p>
        </p:txBody>
      </p:sp>
    </p:spTree>
    <p:extLst>
      <p:ext uri="{BB962C8B-B14F-4D97-AF65-F5344CB8AC3E}">
        <p14:creationId xmlns:p14="http://schemas.microsoft.com/office/powerpoint/2010/main" val="373064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10586" y="219075"/>
            <a:ext cx="664677" cy="70485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EE37552-65BC-4182-B984-F9EF4C8676D6}"/>
              </a:ext>
            </a:extLst>
          </p:cNvPr>
          <p:cNvSpPr>
            <a:spLocks noGrp="1"/>
          </p:cNvSpPr>
          <p:nvPr/>
        </p:nvSpPr>
        <p:spPr>
          <a:xfrm>
            <a:off x="1028700" y="276225"/>
            <a:ext cx="19050" cy="628650"/>
          </a:xfrm>
          <a:prstGeom prst="rect">
            <a:avLst/>
          </a:prstGeom>
          <a:solidFill>
            <a:srgbClr val="2C81D5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F335BF3-42BD-4775-96BA-4E6716AAA506}"/>
              </a:ext>
            </a:extLst>
          </p:cNvPr>
          <p:cNvSpPr>
            <a:spLocks noGrp="1"/>
          </p:cNvSpPr>
          <p:nvPr/>
        </p:nvSpPr>
        <p:spPr>
          <a:xfrm>
            <a:off x="1238250" y="276225"/>
            <a:ext cx="102870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400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2400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Descripción del proyecto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9AA4157-EE89-4902-AE46-16EF52B3719C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1165C1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A3DD6BF-4E6F-464A-B377-3E159F1192D7}"/>
              </a:ext>
            </a:extLst>
          </p:cNvPr>
          <p:cNvSpPr>
            <a:spLocks noGrp="1"/>
          </p:cNvSpPr>
          <p:nvPr/>
        </p:nvSpPr>
        <p:spPr>
          <a:xfrm>
            <a:off x="9525000" y="6381750"/>
            <a:ext cx="223837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defRPr sz="975" b="1">
                <a:solidFill>
                  <a:srgbClr val="2C81D5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975" b="1">
                <a:solidFill>
                  <a:srgbClr val="2C81D5"/>
                </a:solidFill>
                <a:latin typeface="Gotham Rounded Medium"/>
                <a:ea typeface="Gotham Rounded Medium"/>
                <a:cs typeface="Gotham Rounded Medium"/>
              </a:rPr>
              <a:t>CLUB CIO 2026  ·  5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D869511-35DA-48BA-809C-7DC8199E54D6}"/>
              </a:ext>
            </a:extLst>
          </p:cNvPr>
          <p:cNvSpPr>
            <a:spLocks noGrp="1"/>
          </p:cNvSpPr>
          <p:nvPr/>
        </p:nvSpPr>
        <p:spPr>
          <a:xfrm>
            <a:off x="647700" y="1162050"/>
            <a:ext cx="106680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Explique la iniciativa de modo que pueda comprenderse sin información adicional. Duplique esta diapositiva si necesita más espacio.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51411AA-1261-4DCC-8596-DCCE79DEA0DE}"/>
              </a:ext>
            </a:extLst>
          </p:cNvPr>
          <p:cNvSpPr>
            <a:spLocks noGrp="1"/>
          </p:cNvSpPr>
          <p:nvPr/>
        </p:nvSpPr>
        <p:spPr>
          <a:xfrm>
            <a:off x="647700" y="1990725"/>
            <a:ext cx="10572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Alcance y solución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AF3D889-5CED-4FB4-9841-948745ABF1F4}"/>
              </a:ext>
            </a:extLst>
          </p:cNvPr>
          <p:cNvSpPr>
            <a:spLocks noGrp="1"/>
          </p:cNvSpPr>
          <p:nvPr/>
        </p:nvSpPr>
        <p:spPr>
          <a:xfrm>
            <a:off x="647700" y="2390775"/>
            <a:ext cx="1057275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[Procesos, áreas o usuarios incluidos; funcionalidades o cambios implementados]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4ACAF93-1EAD-45DF-B815-37D2DB4B06E3}"/>
              </a:ext>
            </a:extLst>
          </p:cNvPr>
          <p:cNvSpPr>
            <a:spLocks noGrp="1"/>
          </p:cNvSpPr>
          <p:nvPr/>
        </p:nvSpPr>
        <p:spPr>
          <a:xfrm>
            <a:off x="647700" y="3381375"/>
            <a:ext cx="10668000" cy="19050"/>
          </a:xfrm>
          <a:prstGeom prst="rect">
            <a:avLst/>
          </a:prstGeom>
          <a:solidFill>
            <a:srgbClr val="D6E8F8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94FF837-D18B-45EC-BAEA-28F9F4C3B167}"/>
              </a:ext>
            </a:extLst>
          </p:cNvPr>
          <p:cNvSpPr>
            <a:spLocks noGrp="1"/>
          </p:cNvSpPr>
          <p:nvPr/>
        </p:nvSpPr>
        <p:spPr>
          <a:xfrm>
            <a:off x="647700" y="3657600"/>
            <a:ext cx="10572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Implementación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BA83DED-A4A5-408A-B349-12FFA71640C6}"/>
              </a:ext>
            </a:extLst>
          </p:cNvPr>
          <p:cNvSpPr>
            <a:spLocks noGrp="1"/>
          </p:cNvSpPr>
          <p:nvPr/>
        </p:nvSpPr>
        <p:spPr>
          <a:xfrm>
            <a:off x="647700" y="4057650"/>
            <a:ext cx="1057275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[Etapas principales, tecnología utilizada, integración y gestión del cambio]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B13A70E-94A0-4256-9532-94C7CD18BBBC}"/>
              </a:ext>
            </a:extLst>
          </p:cNvPr>
          <p:cNvSpPr>
            <a:spLocks noGrp="1"/>
          </p:cNvSpPr>
          <p:nvPr/>
        </p:nvSpPr>
        <p:spPr>
          <a:xfrm>
            <a:off x="647700" y="5048250"/>
            <a:ext cx="10668000" cy="19050"/>
          </a:xfrm>
          <a:prstGeom prst="rect">
            <a:avLst/>
          </a:prstGeom>
          <a:solidFill>
            <a:srgbClr val="D6E8F8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214D9AB-5631-4B3F-BCC7-35995B699B98}"/>
              </a:ext>
            </a:extLst>
          </p:cNvPr>
          <p:cNvSpPr>
            <a:spLocks noGrp="1"/>
          </p:cNvSpPr>
          <p:nvPr/>
        </p:nvSpPr>
        <p:spPr>
          <a:xfrm>
            <a:off x="647700" y="5324475"/>
            <a:ext cx="10572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Estado actual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B9CB594-4468-4A87-9384-D6A685A097C0}"/>
              </a:ext>
            </a:extLst>
          </p:cNvPr>
          <p:cNvSpPr>
            <a:spLocks noGrp="1"/>
          </p:cNvSpPr>
          <p:nvPr/>
        </p:nvSpPr>
        <p:spPr>
          <a:xfrm>
            <a:off x="647700" y="5724525"/>
            <a:ext cx="10572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[Fecha o etapa de puesta en marcha y alcance vigente]</a:t>
            </a:r>
          </a:p>
        </p:txBody>
      </p:sp>
    </p:spTree>
    <p:extLst>
      <p:ext uri="{BB962C8B-B14F-4D97-AF65-F5344CB8AC3E}">
        <p14:creationId xmlns:p14="http://schemas.microsoft.com/office/powerpoint/2010/main" val="37475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10586" y="219075"/>
            <a:ext cx="664677" cy="70485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7C84D0A-F97F-414A-800B-078FD43316A8}"/>
              </a:ext>
            </a:extLst>
          </p:cNvPr>
          <p:cNvSpPr>
            <a:spLocks noGrp="1"/>
          </p:cNvSpPr>
          <p:nvPr/>
        </p:nvSpPr>
        <p:spPr>
          <a:xfrm>
            <a:off x="1028700" y="276225"/>
            <a:ext cx="19050" cy="628650"/>
          </a:xfrm>
          <a:prstGeom prst="rect">
            <a:avLst/>
          </a:prstGeom>
          <a:solidFill>
            <a:srgbClr val="2C81D5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917059D-D668-4F9B-86FA-DE32E8C7D9C2}"/>
              </a:ext>
            </a:extLst>
          </p:cNvPr>
          <p:cNvSpPr>
            <a:spLocks noGrp="1"/>
          </p:cNvSpPr>
          <p:nvPr/>
        </p:nvSpPr>
        <p:spPr>
          <a:xfrm>
            <a:off x="1238250" y="276225"/>
            <a:ext cx="102870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400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2400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Beneficios obtenidos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E8C4E71-6F88-403B-AA93-58BFA295CA20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1165C1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45F476D-2E8E-4916-BFC7-7F996DB9ADEC}"/>
              </a:ext>
            </a:extLst>
          </p:cNvPr>
          <p:cNvSpPr>
            <a:spLocks noGrp="1"/>
          </p:cNvSpPr>
          <p:nvPr/>
        </p:nvSpPr>
        <p:spPr>
          <a:xfrm>
            <a:off x="9525000" y="6381750"/>
            <a:ext cx="223837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defRPr sz="975" b="1">
                <a:solidFill>
                  <a:srgbClr val="2C81D5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975" b="1">
                <a:solidFill>
                  <a:srgbClr val="2C81D5"/>
                </a:solidFill>
                <a:latin typeface="Gotham Rounded Medium"/>
                <a:ea typeface="Gotham Rounded Medium"/>
                <a:cs typeface="Gotham Rounded Medium"/>
              </a:rPr>
              <a:t>CLUB CIO 2026  ·  6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4A1C609-711E-41CE-AB07-52BA8EF8008D}"/>
              </a:ext>
            </a:extLst>
          </p:cNvPr>
          <p:cNvSpPr>
            <a:spLocks noGrp="1"/>
          </p:cNvSpPr>
          <p:nvPr/>
        </p:nvSpPr>
        <p:spPr>
          <a:xfrm>
            <a:off x="647700" y="1152525"/>
            <a:ext cx="10668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Muestre resultados atribuibles al proyecto. Cuando sea posible, indique el valor anterior, el actual y el período de medición.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95523B0-FC13-41D4-AFB8-3FB3EA49EC7F}"/>
              </a:ext>
            </a:extLst>
          </p:cNvPr>
          <p:cNvSpPr>
            <a:spLocks noGrp="1"/>
          </p:cNvSpPr>
          <p:nvPr/>
        </p:nvSpPr>
        <p:spPr>
          <a:xfrm>
            <a:off x="647700" y="2047875"/>
            <a:ext cx="10572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Resultados cuantitativos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AEADE88-3C87-450F-9974-1B961886302C}"/>
              </a:ext>
            </a:extLst>
          </p:cNvPr>
          <p:cNvSpPr>
            <a:spLocks noGrp="1"/>
          </p:cNvSpPr>
          <p:nvPr/>
        </p:nvSpPr>
        <p:spPr>
          <a:xfrm>
            <a:off x="647700" y="2457450"/>
            <a:ext cx="105727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[Indicador 1: situación inicial, resultado y fecha]   [Indicador 2: situación inicial, resultado y fecha]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9C7150F-BF44-4A83-ABBD-D42304565E72}"/>
              </a:ext>
            </a:extLst>
          </p:cNvPr>
          <p:cNvSpPr>
            <a:spLocks noGrp="1"/>
          </p:cNvSpPr>
          <p:nvPr/>
        </p:nvSpPr>
        <p:spPr>
          <a:xfrm>
            <a:off x="647700" y="3790950"/>
            <a:ext cx="10668000" cy="19050"/>
          </a:xfrm>
          <a:prstGeom prst="rect">
            <a:avLst/>
          </a:prstGeom>
          <a:solidFill>
            <a:srgbClr val="D6E8F8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A411218-3882-4834-B492-7CEC00CD247D}"/>
              </a:ext>
            </a:extLst>
          </p:cNvPr>
          <p:cNvSpPr>
            <a:spLocks noGrp="1"/>
          </p:cNvSpPr>
          <p:nvPr/>
        </p:nvSpPr>
        <p:spPr>
          <a:xfrm>
            <a:off x="647700" y="4086225"/>
            <a:ext cx="10572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Resultados cualitativos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630F3AF-EAA9-4154-93C8-BF13AFF73EA2}"/>
              </a:ext>
            </a:extLst>
          </p:cNvPr>
          <p:cNvSpPr>
            <a:spLocks noGrp="1"/>
          </p:cNvSpPr>
          <p:nvPr/>
        </p:nvSpPr>
        <p:spPr>
          <a:xfrm>
            <a:off x="647700" y="4505325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[Cambios en experiencia de usuarios, decisiones, seguridad, continuidad, productividad u otros efectos comprobables]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74D0999-F03D-4BEE-A56B-62610DB492E9}"/>
              </a:ext>
            </a:extLst>
          </p:cNvPr>
          <p:cNvSpPr>
            <a:spLocks noGrp="1"/>
          </p:cNvSpPr>
          <p:nvPr/>
        </p:nvSpPr>
        <p:spPr>
          <a:xfrm>
            <a:off x="647700" y="5676900"/>
            <a:ext cx="10668000" cy="19050"/>
          </a:xfrm>
          <a:prstGeom prst="rect">
            <a:avLst/>
          </a:prstGeom>
          <a:solidFill>
            <a:srgbClr val="D6E8F8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6476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10586" y="219075"/>
            <a:ext cx="664677" cy="70485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28B2CCF-344E-47E3-A42B-5E027FB302D0}"/>
              </a:ext>
            </a:extLst>
          </p:cNvPr>
          <p:cNvSpPr>
            <a:spLocks noGrp="1"/>
          </p:cNvSpPr>
          <p:nvPr/>
        </p:nvSpPr>
        <p:spPr>
          <a:xfrm>
            <a:off x="1028700" y="276225"/>
            <a:ext cx="19050" cy="628650"/>
          </a:xfrm>
          <a:prstGeom prst="rect">
            <a:avLst/>
          </a:prstGeom>
          <a:solidFill>
            <a:srgbClr val="2C81D5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40B2033-F735-4271-B161-32B9DA175876}"/>
              </a:ext>
            </a:extLst>
          </p:cNvPr>
          <p:cNvSpPr>
            <a:spLocks noGrp="1"/>
          </p:cNvSpPr>
          <p:nvPr/>
        </p:nvSpPr>
        <p:spPr>
          <a:xfrm>
            <a:off x="1238250" y="276225"/>
            <a:ext cx="102870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400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2400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Antecedentes complementarios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7CB3C2D-6D77-460D-89FC-318A904A4851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1165C1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F7F0596-79B5-4D57-90FE-0B1B169A4456}"/>
              </a:ext>
            </a:extLst>
          </p:cNvPr>
          <p:cNvSpPr>
            <a:spLocks noGrp="1"/>
          </p:cNvSpPr>
          <p:nvPr/>
        </p:nvSpPr>
        <p:spPr>
          <a:xfrm>
            <a:off x="9525000" y="6381750"/>
            <a:ext cx="223837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>
              <a:defRPr sz="975" b="1">
                <a:solidFill>
                  <a:srgbClr val="2C81D5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975" b="1">
                <a:solidFill>
                  <a:srgbClr val="2C81D5"/>
                </a:solidFill>
                <a:latin typeface="Gotham Rounded Medium"/>
                <a:ea typeface="Gotham Rounded Medium"/>
                <a:cs typeface="Gotham Rounded Medium"/>
              </a:rPr>
              <a:t>CLUB CIO 2026  ·  7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5D1FB60-D524-4010-9C26-3E03B21DA5E4}"/>
              </a:ext>
            </a:extLst>
          </p:cNvPr>
          <p:cNvSpPr>
            <a:spLocks noGrp="1"/>
          </p:cNvSpPr>
          <p:nvPr/>
        </p:nvSpPr>
        <p:spPr>
          <a:xfrm>
            <a:off x="647700" y="1371600"/>
            <a:ext cx="10572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Factores que hicieron posible el proyecto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1B2507E-65F5-4B2E-8407-47ACC9E71433}"/>
              </a:ext>
            </a:extLst>
          </p:cNvPr>
          <p:cNvSpPr>
            <a:spLocks noGrp="1"/>
          </p:cNvSpPr>
          <p:nvPr/>
        </p:nvSpPr>
        <p:spPr>
          <a:xfrm>
            <a:off x="647700" y="1790700"/>
            <a:ext cx="1057275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[Equipo, colaboración entre áreas, proveedores que tuvieron una participación relevante]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6D72A15-935F-4619-8A0F-AB76ACA578E2}"/>
              </a:ext>
            </a:extLst>
          </p:cNvPr>
          <p:cNvSpPr>
            <a:spLocks noGrp="1"/>
          </p:cNvSpPr>
          <p:nvPr/>
        </p:nvSpPr>
        <p:spPr>
          <a:xfrm>
            <a:off x="647700" y="2857500"/>
            <a:ext cx="10668000" cy="19050"/>
          </a:xfrm>
          <a:prstGeom prst="rect">
            <a:avLst/>
          </a:prstGeom>
          <a:solidFill>
            <a:srgbClr val="D6E8F8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DA74B47-1953-4773-8010-CF8337B9C174}"/>
              </a:ext>
            </a:extLst>
          </p:cNvPr>
          <p:cNvSpPr>
            <a:spLocks noGrp="1"/>
          </p:cNvSpPr>
          <p:nvPr/>
        </p:nvSpPr>
        <p:spPr>
          <a:xfrm>
            <a:off x="647700" y="3162300"/>
            <a:ext cx="10572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Inversión y aprendizaje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02AFE49-CA82-4892-810F-9C8EECA20777}"/>
              </a:ext>
            </a:extLst>
          </p:cNvPr>
          <p:cNvSpPr>
            <a:spLocks noGrp="1"/>
          </p:cNvSpPr>
          <p:nvPr/>
        </p:nvSpPr>
        <p:spPr>
          <a:xfrm>
            <a:off x="647700" y="3581400"/>
            <a:ext cx="1057275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[Costos o recursos, si pueden difundirse; decisiones y aprendizajes útiles para otros CIO]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A068F50-7C6A-4D56-B94E-06C3F771C51C}"/>
              </a:ext>
            </a:extLst>
          </p:cNvPr>
          <p:cNvSpPr>
            <a:spLocks noGrp="1"/>
          </p:cNvSpPr>
          <p:nvPr/>
        </p:nvSpPr>
        <p:spPr>
          <a:xfrm>
            <a:off x="647700" y="4648200"/>
            <a:ext cx="10668000" cy="19050"/>
          </a:xfrm>
          <a:prstGeom prst="rect">
            <a:avLst/>
          </a:prstGeom>
          <a:solidFill>
            <a:srgbClr val="D6E8F8"/>
          </a:solidFill>
          <a:ln w="0">
            <a:noFill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DA8E20F-E0D0-4A4E-A064-11334F4C32E3}"/>
              </a:ext>
            </a:extLst>
          </p:cNvPr>
          <p:cNvSpPr>
            <a:spLocks noGrp="1"/>
          </p:cNvSpPr>
          <p:nvPr/>
        </p:nvSpPr>
        <p:spPr>
          <a:xfrm>
            <a:off x="647700" y="4953000"/>
            <a:ext cx="10572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defRPr>
            </a:pPr>
            <a:r>
              <a:rPr sz="1425" b="1">
                <a:solidFill>
                  <a:srgbClr val="1165C1"/>
                </a:solidFill>
                <a:latin typeface="Gotham Rounded Medium"/>
                <a:ea typeface="Gotham Rounded Medium"/>
                <a:cs typeface="Gotham Rounded Medium"/>
              </a:rPr>
              <a:t>Próximos pasos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C61FD4C-9FF0-44DD-85D8-1454141CE59F}"/>
              </a:ext>
            </a:extLst>
          </p:cNvPr>
          <p:cNvSpPr>
            <a:spLocks noGrp="1"/>
          </p:cNvSpPr>
          <p:nvPr/>
        </p:nvSpPr>
        <p:spPr>
          <a:xfrm>
            <a:off x="647700" y="5372100"/>
            <a:ext cx="1057275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defRPr>
            </a:pPr>
            <a:r>
              <a:rPr sz="1425" b="0">
                <a:solidFill>
                  <a:srgbClr val="7B828A"/>
                </a:solidFill>
                <a:latin typeface="Gotham Rounded Book"/>
                <a:ea typeface="Gotham Rounded Book"/>
                <a:cs typeface="Gotham Rounded Book"/>
              </a:rPr>
              <a:t>[Continuidad o ampliación prevista, si corresponde]</a:t>
            </a:r>
          </a:p>
        </p:txBody>
      </p:sp>
    </p:spTree>
    <p:extLst>
      <p:ext uri="{BB962C8B-B14F-4D97-AF65-F5344CB8AC3E}">
        <p14:creationId xmlns:p14="http://schemas.microsoft.com/office/powerpoint/2010/main" val="125377509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528</Words>
  <Application>Microsoft Macintosh PowerPoint</Application>
  <DocSecurity>0</DocSecurity>
  <PresentationFormat>Panorámica</PresentationFormat>
  <Paragraphs>59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Calibri</vt:lpstr>
      <vt:lpstr>Gotham Rounded Book</vt:lpstr>
      <vt:lpstr>Gotham Rounded Medium</vt:lpstr>
      <vt:lpstr>ChatGPT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Carlos Alfonso Rojas Saavedra</cp:lastModifiedBy>
  <cp:revision>1</cp:revision>
  <dcterms:created xsi:type="dcterms:W3CDTF">2026-09-25T15:13:56Z</dcterms:created>
  <dcterms:modified xsi:type="dcterms:W3CDTF">2026-09-25T15:15:28Z</dcterms:modified>
</cp:coreProperties>
</file>